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924" r:id="rId1"/>
  </p:sldMasterIdLst>
  <p:sldIdLst>
    <p:sldId id="256" r:id="rId2"/>
    <p:sldId id="257" r:id="rId3"/>
    <p:sldId id="262" r:id="rId4"/>
    <p:sldId id="263" r:id="rId5"/>
    <p:sldId id="264" r:id="rId6"/>
    <p:sldId id="265" r:id="rId7"/>
    <p:sldId id="258" r:id="rId8"/>
    <p:sldId id="260" r:id="rId9"/>
    <p:sldId id="261" r:id="rId10"/>
    <p:sldId id="266" r:id="rId11"/>
    <p:sldId id="259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-7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27B1529F-61C5-5144-ABDB-DACD22E4D3FA}" type="datetimeFigureOut">
              <a:rPr lang="en-US" smtClean="0"/>
              <a:pPr/>
              <a:t>2/9/11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1529F-61C5-5144-ABDB-DACD22E4D3FA}" type="datetimeFigureOut">
              <a:rPr lang="en-US" smtClean="0"/>
              <a:pPr/>
              <a:t>2/9/11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86060-1A4A-D04C-86F7-D235C7DBC3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1529F-61C5-5144-ABDB-DACD22E4D3FA}" type="datetimeFigureOut">
              <a:rPr lang="en-US" smtClean="0"/>
              <a:pPr/>
              <a:t>2/9/11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86060-1A4A-D04C-86F7-D235C7DBC3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27B1529F-61C5-5144-ABDB-DACD22E4D3FA}" type="datetimeFigureOut">
              <a:rPr lang="en-US" smtClean="0"/>
              <a:pPr/>
              <a:t>2/9/11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86060-1A4A-D04C-86F7-D235C7DBC3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27B1529F-61C5-5144-ABDB-DACD22E4D3FA}" type="datetimeFigureOut">
              <a:rPr lang="en-US" smtClean="0"/>
              <a:pPr/>
              <a:t>2/9/11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31C86060-1A4A-D04C-86F7-D235C7DBC36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7B1529F-61C5-5144-ABDB-DACD22E4D3FA}" type="datetimeFigureOut">
              <a:rPr lang="en-US" smtClean="0"/>
              <a:pPr/>
              <a:t>2/9/11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1C86060-1A4A-D04C-86F7-D235C7DBC3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27B1529F-61C5-5144-ABDB-DACD22E4D3FA}" type="datetimeFigureOut">
              <a:rPr lang="en-US" smtClean="0"/>
              <a:pPr/>
              <a:t>2/9/11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31C86060-1A4A-D04C-86F7-D235C7DBC3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1529F-61C5-5144-ABDB-DACD22E4D3FA}" type="datetimeFigureOut">
              <a:rPr lang="en-US" smtClean="0"/>
              <a:pPr/>
              <a:t>2/9/11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86060-1A4A-D04C-86F7-D235C7DBC3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7B1529F-61C5-5144-ABDB-DACD22E4D3FA}" type="datetimeFigureOut">
              <a:rPr lang="en-US" smtClean="0"/>
              <a:pPr/>
              <a:t>2/9/11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1C86060-1A4A-D04C-86F7-D235C7DBC3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27B1529F-61C5-5144-ABDB-DACD22E4D3FA}" type="datetimeFigureOut">
              <a:rPr lang="en-US" smtClean="0"/>
              <a:pPr/>
              <a:t>2/9/11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31C86060-1A4A-D04C-86F7-D235C7DBC3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27B1529F-61C5-5144-ABDB-DACD22E4D3FA}" type="datetimeFigureOut">
              <a:rPr lang="en-US" smtClean="0"/>
              <a:pPr/>
              <a:t>2/9/11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31C86060-1A4A-D04C-86F7-D235C7DBC3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27B1529F-61C5-5144-ABDB-DACD22E4D3FA}" type="datetimeFigureOut">
              <a:rPr lang="en-US" smtClean="0"/>
              <a:pPr/>
              <a:t>2/9/11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31C86060-1A4A-D04C-86F7-D235C7DBC36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Centers for Disease Control and Prevention (CDC)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Christine Svoboda</a:t>
            </a:r>
            <a:endParaRPr lang="en-US" dirty="0"/>
          </a:p>
        </p:txBody>
      </p:sp>
      <p:pic>
        <p:nvPicPr>
          <p:cNvPr id="4" name="Picture 3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7925" y="3921125"/>
            <a:ext cx="3670300" cy="2209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Jurisdiction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Health and Human Services</a:t>
            </a:r>
          </a:p>
          <a:p>
            <a:r>
              <a:rPr lang="en-US" dirty="0" smtClean="0"/>
              <a:t>Don’t make rules or policies</a:t>
            </a:r>
          </a:p>
          <a:p>
            <a:r>
              <a:rPr lang="en-US" dirty="0" smtClean="0"/>
              <a:t>Have the power to isolate and quarantine people with dangerous and contagious diseases</a:t>
            </a:r>
            <a:endParaRPr lang="en-US" dirty="0"/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cube dir="u"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cover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75055"/>
            <a:ext cx="8229600" cy="1399032"/>
          </a:xfrm>
        </p:spPr>
        <p:txBody>
          <a:bodyPr/>
          <a:lstStyle/>
          <a:p>
            <a:r>
              <a:rPr lang="en-US" dirty="0" smtClean="0"/>
              <a:t>Recent 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64639"/>
            <a:ext cx="8229600" cy="5993362"/>
          </a:xfrm>
        </p:spPr>
        <p:txBody>
          <a:bodyPr/>
          <a:lstStyle/>
          <a:p>
            <a:r>
              <a:rPr lang="en-US" dirty="0" smtClean="0"/>
              <a:t>The CDC seems to make an announcement or release some new findings to the public every couple days</a:t>
            </a:r>
          </a:p>
          <a:p>
            <a:r>
              <a:rPr lang="en-US" dirty="0" smtClean="0"/>
              <a:t>Talk about everything from high cholesterol to wearing seat </a:t>
            </a:r>
            <a:r>
              <a:rPr lang="en-US" dirty="0" smtClean="0"/>
              <a:t>belts</a:t>
            </a:r>
          </a:p>
          <a:p>
            <a:pPr lvl="1"/>
            <a:r>
              <a:rPr lang="en-US" dirty="0" smtClean="0"/>
              <a:t>Heart disease</a:t>
            </a:r>
          </a:p>
          <a:p>
            <a:pPr lvl="1"/>
            <a:r>
              <a:rPr lang="en-US" dirty="0" smtClean="0"/>
              <a:t>Teen pregnancy</a:t>
            </a:r>
          </a:p>
          <a:p>
            <a:pPr lvl="1"/>
            <a:r>
              <a:rPr lang="en-US" dirty="0" smtClean="0"/>
              <a:t>Diabetes</a:t>
            </a:r>
          </a:p>
          <a:p>
            <a:pPr lvl="1"/>
            <a:r>
              <a:rPr lang="en-US" dirty="0" smtClean="0"/>
              <a:t>Food Bourne illnesses</a:t>
            </a:r>
          </a:p>
          <a:p>
            <a:pPr lvl="1"/>
            <a:r>
              <a:rPr lang="en-US" dirty="0" smtClean="0"/>
              <a:t>Seat belt usage</a:t>
            </a:r>
          </a:p>
          <a:p>
            <a:pPr lvl="1"/>
            <a:r>
              <a:rPr lang="en-US" dirty="0" smtClean="0"/>
              <a:t>High cholesterol and blood pressure</a:t>
            </a:r>
            <a:endParaRPr lang="en-US" dirty="0" smtClean="0"/>
          </a:p>
          <a:p>
            <a:pPr lvl="1"/>
            <a:r>
              <a:rPr lang="en-US" dirty="0" smtClean="0"/>
              <a:t>Holiday </a:t>
            </a:r>
            <a:r>
              <a:rPr lang="en-US" smtClean="0"/>
              <a:t>travel precautions</a:t>
            </a:r>
          </a:p>
          <a:p>
            <a:pPr lvl="1"/>
            <a:endParaRPr lang="en-US" smtClean="0"/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flip dir="u"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newsflash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Content Placeholder 7" descr="Red Tape_00755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34051" b="-34051"/>
          <a:stretch>
            <a:fillRect/>
          </a:stretch>
        </p:blipFill>
        <p:spPr/>
      </p:pic>
      <p:pic>
        <p:nvPicPr>
          <p:cNvPr id="9" name="Content Placeholder 8" descr="staples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t="-34171" b="-34171"/>
          <a:stretch>
            <a:fillRect/>
          </a:stretch>
        </p:blipFill>
        <p:spPr/>
      </p:pic>
      <p:sp>
        <p:nvSpPr>
          <p:cNvPr id="4" name="Rectangle 3"/>
          <p:cNvSpPr/>
          <p:nvPr/>
        </p:nvSpPr>
        <p:spPr>
          <a:xfrm>
            <a:off x="457200" y="743196"/>
            <a:ext cx="82296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Red tape? Or Staple?</a:t>
            </a:r>
            <a:endParaRPr lang="en-US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cube dir="r"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cover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STAPLE!</a:t>
            </a:r>
            <a:endParaRPr lang="en-US" sz="8000" dirty="0"/>
          </a:p>
        </p:txBody>
      </p:sp>
      <p:pic>
        <p:nvPicPr>
          <p:cNvPr id="7" name="Content Placeholder 6" descr="staples.jpg"/>
          <p:cNvPicPr>
            <a:picLocks noGrp="1" noChangeAspect="1"/>
          </p:cNvPicPr>
          <p:nvPr>
            <p:ph idx="1"/>
          </p:nvPr>
        </p:nvPicPr>
        <p:blipFill>
          <a:blip r:embed="rId2"/>
          <a:srcRect l="-9914" r="-9914"/>
          <a:stretch>
            <a:fillRect/>
          </a:stretch>
        </p:blipFill>
        <p:spPr/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~ Early years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0997"/>
            <a:ext cx="8229600" cy="5103811"/>
          </a:xfrm>
        </p:spPr>
        <p:txBody>
          <a:bodyPr>
            <a:normAutofit/>
          </a:bodyPr>
          <a:lstStyle/>
          <a:p>
            <a:r>
              <a:rPr lang="en-US" dirty="0" smtClean="0"/>
              <a:t>On July 1, 1946 the Communicable Disease Center came into being on one floor of a small building in Atlanta, Georgia</a:t>
            </a:r>
          </a:p>
          <a:p>
            <a:r>
              <a:rPr lang="en-US" dirty="0" smtClean="0"/>
              <a:t>Under the control of the Executive Branch</a:t>
            </a:r>
          </a:p>
          <a:p>
            <a:r>
              <a:rPr lang="en-US" dirty="0" smtClean="0"/>
              <a:t>Initially focused on fighting malaria by killing mosquitoes</a:t>
            </a:r>
          </a:p>
          <a:p>
            <a:r>
              <a:rPr lang="en-US" dirty="0" smtClean="0"/>
              <a:t>50% of the CDC’s personnel was engaged in the pursuit of malaria</a:t>
            </a:r>
            <a:endParaRPr lang="en-US" dirty="0"/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cube dir="d"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cover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years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Fewer than 400 original employees</a:t>
            </a:r>
          </a:p>
          <a:p>
            <a:r>
              <a:rPr lang="en-US" dirty="0" smtClean="0"/>
              <a:t>Key jobs were entomologists and engineers</a:t>
            </a:r>
          </a:p>
          <a:p>
            <a:r>
              <a:rPr lang="en-US" dirty="0" smtClean="0"/>
              <a:t>Only 7 medical officers on staff in 1946</a:t>
            </a:r>
          </a:p>
          <a:p>
            <a:r>
              <a:rPr lang="en-US" dirty="0" smtClean="0"/>
              <a:t>Spraying pesticides (DDT) was the CDC’s main weapon against the mosquitoes</a:t>
            </a:r>
          </a:p>
          <a:p>
            <a:r>
              <a:rPr lang="en-US" dirty="0" smtClean="0"/>
              <a:t>Over 6.5 million houses were sprayed</a:t>
            </a:r>
          </a:p>
          <a:p>
            <a:r>
              <a:rPr lang="en-US" dirty="0" smtClean="0"/>
              <a:t>The first budget was under $10 million</a:t>
            </a:r>
            <a:endParaRPr lang="en-US" dirty="0"/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flip dir="d"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newsflash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CDC ~ Present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66526"/>
            <a:ext cx="8229600" cy="478828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Nation’s premier health promotion, prevention, and preparedness agency</a:t>
            </a:r>
          </a:p>
          <a:p>
            <a:r>
              <a:rPr lang="en-US" dirty="0" smtClean="0"/>
              <a:t>A global leader in public health</a:t>
            </a:r>
          </a:p>
          <a:p>
            <a:r>
              <a:rPr lang="en-US" dirty="0" smtClean="0"/>
              <a:t>Working to prevent and control infectious and chronic diseases, injuries, workplace hazards, disabilities, and environmental health threats</a:t>
            </a:r>
          </a:p>
          <a:p>
            <a:r>
              <a:rPr lang="en-US" dirty="0" smtClean="0"/>
              <a:t>Applies research and findings to improve people’s daily lives and responds to health emergencies</a:t>
            </a:r>
            <a:endParaRPr lang="en-US" dirty="0"/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flip dir="u"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newsflash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66526"/>
            <a:ext cx="8229600" cy="4788282"/>
          </a:xfrm>
        </p:spPr>
        <p:txBody>
          <a:bodyPr>
            <a:normAutofit/>
          </a:bodyPr>
          <a:lstStyle/>
          <a:p>
            <a:r>
              <a:rPr lang="en-US" dirty="0" smtClean="0"/>
              <a:t>Works with the states and other partners to provide a system of health surveillance to monitor and prevent:</a:t>
            </a:r>
          </a:p>
          <a:p>
            <a:pPr lvl="1"/>
            <a:r>
              <a:rPr lang="en-US" dirty="0" smtClean="0"/>
              <a:t>disease outbreaks </a:t>
            </a:r>
          </a:p>
          <a:p>
            <a:pPr lvl="1"/>
            <a:r>
              <a:rPr lang="en-US" dirty="0" smtClean="0"/>
              <a:t>implement disease prevention strategies</a:t>
            </a:r>
          </a:p>
          <a:p>
            <a:pPr lvl="1"/>
            <a:r>
              <a:rPr lang="en-US" dirty="0" smtClean="0"/>
              <a:t>Maintain national health statistics</a:t>
            </a:r>
          </a:p>
          <a:p>
            <a:pPr lvl="1">
              <a:buFont typeface="Wingdings" charset="2"/>
              <a:buChar char=""/>
            </a:pPr>
            <a:r>
              <a:rPr lang="en-US" dirty="0" smtClean="0"/>
              <a:t>Guards against international disease transmission</a:t>
            </a:r>
          </a:p>
          <a:p>
            <a:pPr lvl="1"/>
            <a:r>
              <a:rPr lang="en-US" dirty="0" smtClean="0"/>
              <a:t>Personnel stationed in more than 25 countries</a:t>
            </a:r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cube dir="r"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cover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CDC ~ Future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Now focusing on becoming a more efficient and impactful agency by:</a:t>
            </a:r>
          </a:p>
          <a:p>
            <a:pPr lvl="1"/>
            <a:r>
              <a:rPr lang="en-US" dirty="0" smtClean="0"/>
              <a:t>Supporting state and local health departments</a:t>
            </a:r>
          </a:p>
          <a:p>
            <a:pPr lvl="1"/>
            <a:r>
              <a:rPr lang="en-US" dirty="0" smtClean="0"/>
              <a:t>Improving global health</a:t>
            </a:r>
          </a:p>
          <a:p>
            <a:pPr lvl="1"/>
            <a:r>
              <a:rPr lang="en-US" dirty="0" smtClean="0"/>
              <a:t>Implementing measures to decrease leading causes of death</a:t>
            </a:r>
          </a:p>
          <a:p>
            <a:pPr lvl="1"/>
            <a:r>
              <a:rPr lang="en-US" dirty="0" smtClean="0"/>
              <a:t>Strengthening surveillance and epidemiology</a:t>
            </a:r>
          </a:p>
          <a:p>
            <a:pPr lvl="1"/>
            <a:r>
              <a:rPr lang="en-US" dirty="0" smtClean="0"/>
              <a:t>Reforming health policies</a:t>
            </a:r>
            <a:endParaRPr lang="en-US" dirty="0"/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flip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newsflash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59077"/>
            <a:ext cx="8229600" cy="499573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Monitor health</a:t>
            </a:r>
          </a:p>
          <a:p>
            <a:r>
              <a:rPr lang="en-US" dirty="0" smtClean="0"/>
              <a:t>Detect and investigate health problems</a:t>
            </a:r>
          </a:p>
          <a:p>
            <a:r>
              <a:rPr lang="en-US" dirty="0" smtClean="0"/>
              <a:t>Conduct research to enhance prevention</a:t>
            </a:r>
          </a:p>
          <a:p>
            <a:r>
              <a:rPr lang="en-US" dirty="0" smtClean="0"/>
              <a:t>Develop and advocate sound public health policies</a:t>
            </a:r>
          </a:p>
          <a:p>
            <a:r>
              <a:rPr lang="en-US" dirty="0" smtClean="0"/>
              <a:t>Implement prevention strategies</a:t>
            </a:r>
          </a:p>
          <a:p>
            <a:r>
              <a:rPr lang="en-US" dirty="0" smtClean="0"/>
              <a:t>Promote healthy behaviors</a:t>
            </a:r>
          </a:p>
          <a:p>
            <a:r>
              <a:rPr lang="en-US" dirty="0" smtClean="0"/>
              <a:t>Foster safe and healthful environments</a:t>
            </a:r>
          </a:p>
          <a:p>
            <a:r>
              <a:rPr lang="en-US" dirty="0" smtClean="0"/>
              <a:t>Provide leadership and training</a:t>
            </a:r>
            <a:endParaRPr lang="en-US" dirty="0"/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cube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Core Values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9607"/>
            <a:ext cx="8229600" cy="4955201"/>
          </a:xfrm>
        </p:spPr>
        <p:txBody>
          <a:bodyPr>
            <a:normAutofit/>
          </a:bodyPr>
          <a:lstStyle/>
          <a:p>
            <a:r>
              <a:rPr lang="en-US" dirty="0" smtClean="0"/>
              <a:t>Accountability: The CDC promises to act with determination and with compassion in service the the people’s health and that their research is based on sound science</a:t>
            </a:r>
          </a:p>
          <a:p>
            <a:r>
              <a:rPr lang="en-US" dirty="0" smtClean="0"/>
              <a:t>Respect: The CDC promises to treat all peoples with dignity and value their individual and cultural diversity</a:t>
            </a:r>
          </a:p>
          <a:p>
            <a:r>
              <a:rPr lang="en-US" dirty="0" smtClean="0"/>
              <a:t>Integrity: The CDC promises to be honest and ethical in everything they do</a:t>
            </a:r>
            <a:endParaRPr lang="en-US" dirty="0"/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flip dir="r"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newsflash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CDC Pledge </a:t>
            </a:r>
            <a:r>
              <a:rPr lang="en-US" sz="2800" dirty="0" smtClean="0"/>
              <a:t>to the American People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5567"/>
            <a:ext cx="8229600" cy="500924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To be a diligent steward of the funds entrusted to it</a:t>
            </a:r>
          </a:p>
          <a:p>
            <a:r>
              <a:rPr lang="en-US" dirty="0" smtClean="0"/>
              <a:t>To provide an environment for intellectual and personal growth and integrity</a:t>
            </a:r>
          </a:p>
          <a:p>
            <a:r>
              <a:rPr lang="en-US" dirty="0" smtClean="0"/>
              <a:t>To base all public health decisions on the highest quality scientific data, openly and objectively derived</a:t>
            </a:r>
          </a:p>
          <a:p>
            <a:r>
              <a:rPr lang="en-US" dirty="0" smtClean="0"/>
              <a:t>To place the benefits to society above the benefits to the institution</a:t>
            </a:r>
          </a:p>
          <a:p>
            <a:r>
              <a:rPr lang="en-US" dirty="0" smtClean="0"/>
              <a:t>To treat all persons with dignity, honesty, and respect</a:t>
            </a:r>
            <a:endParaRPr lang="en-US" dirty="0"/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flip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newsflash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Verve.thmx</Template>
  <TotalTime>141</TotalTime>
  <Words>497</Words>
  <Application>Microsoft Macintosh PowerPoint</Application>
  <PresentationFormat>On-screen Show (4:3)</PresentationFormat>
  <Paragraphs>68</Paragraphs>
  <Slides>13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Verve</vt:lpstr>
      <vt:lpstr>Centers for Disease Control and Prevention (CDC)</vt:lpstr>
      <vt:lpstr>History ~ Early years</vt:lpstr>
      <vt:lpstr>Early years continued</vt:lpstr>
      <vt:lpstr>CDC ~ Present</vt:lpstr>
      <vt:lpstr>Present continued</vt:lpstr>
      <vt:lpstr>CDC ~ Future</vt:lpstr>
      <vt:lpstr>Mission</vt:lpstr>
      <vt:lpstr>Core Values</vt:lpstr>
      <vt:lpstr>CDC Pledge to the American People</vt:lpstr>
      <vt:lpstr>Jurisdiction </vt:lpstr>
      <vt:lpstr>Recent Action</vt:lpstr>
      <vt:lpstr>Slide 12</vt:lpstr>
      <vt:lpstr>STAPLE!</vt:lpstr>
    </vt:vector>
  </TitlesOfParts>
  <Company>Peoria Notre Dame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Centers for Disease Control and Prevention (CDC)</dc:title>
  <dc:creator>Christine Svoboda</dc:creator>
  <cp:lastModifiedBy>Christine Svoboda</cp:lastModifiedBy>
  <cp:revision>13</cp:revision>
  <dcterms:created xsi:type="dcterms:W3CDTF">2011-02-09T17:00:27Z</dcterms:created>
  <dcterms:modified xsi:type="dcterms:W3CDTF">2011-02-09T17:22:13Z</dcterms:modified>
</cp:coreProperties>
</file>